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4" r:id="rId15"/>
    <p:sldId id="271" r:id="rId16"/>
    <p:sldId id="272" r:id="rId17"/>
    <p:sldId id="273" r:id="rId18"/>
    <p:sldId id="274" r:id="rId19"/>
    <p:sldId id="287" r:id="rId20"/>
    <p:sldId id="277" r:id="rId21"/>
    <p:sldId id="276" r:id="rId22"/>
    <p:sldId id="278" r:id="rId23"/>
    <p:sldId id="281" r:id="rId24"/>
    <p:sldId id="282" r:id="rId25"/>
    <p:sldId id="283" r:id="rId26"/>
    <p:sldId id="280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 Fang Hou" initials="YFH" lastIdx="0" clrIdx="0">
    <p:extLst>
      <p:ext uri="{19B8F6BF-5375-455C-9EA6-DF929625EA0E}">
        <p15:presenceInfo xmlns:p15="http://schemas.microsoft.com/office/powerpoint/2012/main" userId="S-1-5-21-614565923-1027956908-3001582966-2338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91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57C2-9DCF-4AE5-9B94-7AEFC1609C67}" type="datetimeFigureOut">
              <a:rPr lang="en-NZ" smtClean="0"/>
              <a:t>15/10/2016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F8B01-DA40-4B2F-A585-040545EF21B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472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F40B9-0AC6-4102-92E5-F0BBDA796CA4}" type="datetimeFigureOut">
              <a:rPr lang="en-NZ" smtClean="0"/>
              <a:t>15/10/2016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3A24C-3643-4CD0-89F7-D5A42516D1F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848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63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002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2670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59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7536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915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2235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7656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001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45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093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388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6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3A24C-3643-4CD0-89F7-D5A42516D1F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55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A84589-6E55-40E1-B0BC-7382FCF6669E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004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5696-7675-455B-B7FC-871F7ED28112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2482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997E-30AE-4027-A695-4127A57B56C0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448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60E3-E1B9-4817-81F6-49D1299B207D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86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4B9A5D-8465-444F-8E94-354F36060824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5848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0127-7B7F-4E45-873B-361D029768FF}" type="datetime1">
              <a:rPr lang="en-NZ" smtClean="0"/>
              <a:t>15/10/2016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3351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22A9-E3DA-4DDE-B117-4EFA32EAE783}" type="datetime1">
              <a:rPr lang="en-NZ" smtClean="0"/>
              <a:t>15/10/2016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61846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A0FB6-0324-4C0D-BD02-CF46B58F37C0}" type="datetime1">
              <a:rPr lang="en-NZ" smtClean="0"/>
              <a:t>15/10/2016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060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06C29-738B-4001-BFCA-BB5E5C85A424}" type="datetime1">
              <a:rPr lang="en-NZ" smtClean="0"/>
              <a:t>15/10/2016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474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54D28E5-4920-4C0F-A095-0E915F387282}" type="datetime1">
              <a:rPr lang="en-NZ" smtClean="0"/>
              <a:t>15/10/2016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7510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A116C05-CE45-4AF3-8011-C1664AEBF008}" type="datetime1">
              <a:rPr lang="en-NZ" smtClean="0"/>
              <a:t>15/10/2016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64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6C48DA-C394-48E3-83BE-53F1D9F22D30}" type="datetime1">
              <a:rPr lang="en-NZ" smtClean="0"/>
              <a:t>15/10/2016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55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4.JPG"/><Relationship Id="rId9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31.jpeg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7398" y="5809084"/>
            <a:ext cx="8572404" cy="834237"/>
          </a:xfrm>
        </p:spPr>
        <p:txBody>
          <a:bodyPr anchor="ctr">
            <a:normAutofit fontScale="92500"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NZ" spc="0" dirty="0" err="1" smtClean="0"/>
              <a:t>Yifang</a:t>
            </a:r>
            <a:r>
              <a:rPr lang="en-NZ" spc="0" dirty="0" smtClean="0"/>
              <a:t> (Gloria) HOU, </a:t>
            </a:r>
            <a:r>
              <a:rPr lang="en-NZ" spc="0" dirty="0" err="1" smtClean="0"/>
              <a:t>rongze</a:t>
            </a:r>
            <a:r>
              <a:rPr lang="en-NZ" spc="0" dirty="0" smtClean="0"/>
              <a:t> (</a:t>
            </a:r>
            <a:r>
              <a:rPr lang="en-NZ" spc="0" dirty="0" err="1" smtClean="0"/>
              <a:t>rebecca</a:t>
            </a:r>
            <a:r>
              <a:rPr lang="en-NZ" spc="0" dirty="0" smtClean="0"/>
              <a:t>) ma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NZ" spc="0" dirty="0" smtClean="0"/>
              <a:t>Mechatronics Engineering, Supervised by Professor </a:t>
            </a:r>
            <a:r>
              <a:rPr lang="en-NZ" spc="0" dirty="0" err="1" smtClean="0"/>
              <a:t>xie</a:t>
            </a:r>
            <a:endParaRPr lang="en-NZ" spc="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014731"/>
              </p:ext>
            </p:extLst>
          </p:nvPr>
        </p:nvGraphicFramePr>
        <p:xfrm>
          <a:off x="4354635" y="1414096"/>
          <a:ext cx="3668713" cy="366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Image" r:id="rId3" imgW="3669480" imgH="3669480" progId="Photoshop.Image.16">
                  <p:embed/>
                </p:oleObj>
              </mc:Choice>
              <mc:Fallback>
                <p:oleObj name="Image" r:id="rId3" imgW="3669480" imgH="366948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4635" y="1414096"/>
                        <a:ext cx="3668713" cy="366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sz="7000" dirty="0" smtClean="0">
                <a:solidFill>
                  <a:schemeClr val="tx1"/>
                </a:solidFill>
              </a:rPr>
              <a:t>A Hybrid brain computer interface</a:t>
            </a:r>
            <a:br>
              <a:rPr lang="en-NZ" sz="7000" dirty="0" smtClean="0">
                <a:solidFill>
                  <a:schemeClr val="tx1"/>
                </a:solidFill>
              </a:rPr>
            </a:br>
            <a:r>
              <a:rPr lang="en-NZ" sz="3000" dirty="0" smtClean="0">
                <a:solidFill>
                  <a:schemeClr val="tx1"/>
                </a:solidFill>
              </a:rPr>
              <a:t>based on SSVEP/MI for controlling an exoskeleton wrist with 1 DOF</a:t>
            </a:r>
            <a:endParaRPr lang="en-NZ" sz="7000" dirty="0">
              <a:solidFill>
                <a:schemeClr val="tx1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48045"/>
              </p:ext>
            </p:extLst>
          </p:nvPr>
        </p:nvGraphicFramePr>
        <p:xfrm>
          <a:off x="1774092" y="5657270"/>
          <a:ext cx="1125416" cy="1125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Image" r:id="rId5" imgW="3227760" imgH="3227760" progId="Photoshop.Image.16">
                  <p:embed/>
                </p:oleObj>
              </mc:Choice>
              <mc:Fallback>
                <p:oleObj name="Image" r:id="rId5" imgW="3227760" imgH="32277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092" y="5657270"/>
                        <a:ext cx="1125416" cy="1125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53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Ssvep</a:t>
            </a:r>
            <a:r>
              <a:rPr lang="en-NZ" sz="5000" dirty="0"/>
              <a:t>:</a:t>
            </a:r>
            <a:r>
              <a:rPr lang="en-NZ" sz="5000" dirty="0" smtClean="0"/>
              <a:t> RESULTS #1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/>
              <a:t>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4674" y="1789043"/>
            <a:ext cx="9887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Four frequencies, 10, 11, 12 and 13Hz were tested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11/18 test subjects had the highest SSVEP response at 10Hz ±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Visual fatigue has a large effect on the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31895" y="6051149"/>
            <a:ext cx="4832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smtClean="0"/>
              <a:t>Sample result using 10Hz stimulus frequency</a:t>
            </a:r>
            <a:endParaRPr lang="en-NZ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2" y="415952"/>
            <a:ext cx="2029012" cy="5942966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596811"/>
              </p:ext>
            </p:extLst>
          </p:nvPr>
        </p:nvGraphicFramePr>
        <p:xfrm>
          <a:off x="3797911" y="3923862"/>
          <a:ext cx="6883750" cy="212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Image" r:id="rId6" imgW="2282760" imgH="703800" progId="Photoshop.Image.16">
                  <p:embed/>
                </p:oleObj>
              </mc:Choice>
              <mc:Fallback>
                <p:oleObj name="Image" r:id="rId6" imgW="2282760" imgH="7038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7911" y="3923862"/>
                        <a:ext cx="6883750" cy="2120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89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Ssvep</a:t>
            </a:r>
            <a:r>
              <a:rPr lang="en-NZ" sz="5000" dirty="0"/>
              <a:t>:</a:t>
            </a:r>
            <a:r>
              <a:rPr lang="en-NZ" sz="5000" dirty="0" smtClean="0"/>
              <a:t> RESULTS #2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10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2304675" y="1789043"/>
            <a:ext cx="98754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Accessed the effect of covering the dominant eye on SSVEP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92% of the results showed a decrease in amplitude and SNR with varying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Position of the stimuli is important at obtaining satisfactory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2" y="415952"/>
            <a:ext cx="2029012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MI: RESULTS #1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11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2304674" y="1789043"/>
            <a:ext cx="986351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Training is important for obtaining satisfactory MI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The more vivid the user can imagine, the best the MI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Training is a fantastic process at helping the user to improve the way they imagine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" y="415952"/>
            <a:ext cx="2029012" cy="594296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616682" y="1789043"/>
            <a:ext cx="7254251" cy="4604536"/>
            <a:chOff x="4913936" y="530730"/>
            <a:chExt cx="7254251" cy="46045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3936" y="530730"/>
              <a:ext cx="7068208" cy="41736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11282" y="4735156"/>
              <a:ext cx="715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000" dirty="0" smtClean="0"/>
                <a:t>Sample result obtained from test subject with no previous training</a:t>
              </a:r>
              <a:endParaRPr lang="en-NZ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69577" y="1789043"/>
            <a:ext cx="7245805" cy="4712746"/>
            <a:chOff x="3702326" y="1789043"/>
            <a:chExt cx="7245805" cy="47127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2326" y="1789043"/>
              <a:ext cx="7068208" cy="435653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791226" y="6101679"/>
              <a:ext cx="715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000" dirty="0" smtClean="0"/>
                <a:t>Sample result obtained from test subject with previous training</a:t>
              </a:r>
              <a:endParaRPr lang="en-NZ" sz="20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01643" y="1789043"/>
            <a:ext cx="7981674" cy="4653392"/>
            <a:chOff x="3245592" y="1753364"/>
            <a:chExt cx="7981674" cy="46533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0993568"/>
                </p:ext>
              </p:extLst>
            </p:nvPr>
          </p:nvGraphicFramePr>
          <p:xfrm>
            <a:off x="3686292" y="1753364"/>
            <a:ext cx="7100275" cy="4253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98" name="Image" r:id="rId8" imgW="2621160" imgH="1569600" progId="Photoshop.Image.16">
                    <p:embed/>
                  </p:oleObj>
                </mc:Choice>
                <mc:Fallback>
                  <p:oleObj name="Image" r:id="rId8" imgW="2621160" imgH="156960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686292" y="1753364"/>
                          <a:ext cx="7100275" cy="4253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3245592" y="6006646"/>
              <a:ext cx="7981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000" dirty="0" smtClean="0"/>
                <a:t>Sample result obtained from another test subject with no previous training</a:t>
              </a:r>
              <a:endParaRPr lang="en-NZ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7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MI: RESULTS #2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12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3709664" y="5810748"/>
            <a:ext cx="706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Sample result showing the difference between single hand movement imagination and whole body movement imagination</a:t>
            </a:r>
            <a:endParaRPr lang="en-NZ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" y="415952"/>
            <a:ext cx="2029012" cy="5942966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730329"/>
              </p:ext>
            </p:extLst>
          </p:nvPr>
        </p:nvGraphicFramePr>
        <p:xfrm>
          <a:off x="3838829" y="1789043"/>
          <a:ext cx="6815587" cy="4021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2" name="Image" r:id="rId6" imgW="2334600" imgH="1377360" progId="Photoshop.Image.16">
                  <p:embed/>
                </p:oleObj>
              </mc:Choice>
              <mc:Fallback>
                <p:oleObj name="Image" r:id="rId6" imgW="2334600" imgH="13773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38829" y="1789043"/>
                        <a:ext cx="6815587" cy="4021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53244" y="3369008"/>
            <a:ext cx="41782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>
                <a:solidFill>
                  <a:schemeClr val="accent1"/>
                </a:solidFill>
              </a:rPr>
              <a:t>The more active the brain is, the better the MI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3244" y="3176648"/>
            <a:ext cx="41782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>
                <a:solidFill>
                  <a:schemeClr val="accent1"/>
                </a:solidFill>
              </a:rPr>
              <a:t>Signal analysing method is one of the key aspect in BCI system design</a:t>
            </a:r>
          </a:p>
        </p:txBody>
      </p:sp>
      <p:sp>
        <p:nvSpPr>
          <p:cNvPr id="13" name="Text Box 13"/>
          <p:cNvSpPr txBox="1"/>
          <p:nvPr/>
        </p:nvSpPr>
        <p:spPr>
          <a:xfrm>
            <a:off x="5048768" y="2111370"/>
            <a:ext cx="428625" cy="247650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NZ" sz="12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15s</a:t>
            </a:r>
            <a:endParaRPr lang="en-NZ" sz="1100">
              <a:effectLst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361521" y="2103012"/>
            <a:ext cx="428625" cy="247650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NZ" sz="12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15s</a:t>
            </a:r>
            <a:endParaRPr lang="en-NZ" sz="1100">
              <a:effectLst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 Box 13"/>
          <p:cNvSpPr txBox="1"/>
          <p:nvPr/>
        </p:nvSpPr>
        <p:spPr>
          <a:xfrm>
            <a:off x="7674274" y="2103012"/>
            <a:ext cx="428625" cy="247650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NZ" sz="12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15s</a:t>
            </a:r>
            <a:endParaRPr lang="en-NZ" sz="1100">
              <a:effectLst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Text Box 13"/>
          <p:cNvSpPr txBox="1"/>
          <p:nvPr/>
        </p:nvSpPr>
        <p:spPr>
          <a:xfrm>
            <a:off x="8987027" y="2103012"/>
            <a:ext cx="428625" cy="247650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NZ" sz="12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15s</a:t>
            </a:r>
            <a:endParaRPr lang="en-NZ" sz="1100">
              <a:effectLst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Online system structure</a:t>
            </a:r>
            <a:endParaRPr lang="en-NZ" sz="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94" y="1962001"/>
            <a:ext cx="4686041" cy="4293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4674" y="1789043"/>
            <a:ext cx="98635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 smtClean="0"/>
              <a:t>Closed-loop system:</a:t>
            </a:r>
          </a:p>
          <a:p>
            <a:endParaRPr lang="en-NZ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800" dirty="0" smtClean="0"/>
              <a:t>Signal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800" dirty="0" smtClean="0"/>
              <a:t>Signal 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800" dirty="0" smtClean="0"/>
              <a:t>Signal Processing</a:t>
            </a:r>
          </a:p>
          <a:p>
            <a:r>
              <a:rPr lang="en-NZ" sz="2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800" dirty="0" smtClean="0"/>
              <a:t>Application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800" dirty="0" smtClean="0"/>
              <a:t>Control Algorithm</a:t>
            </a:r>
            <a:endParaRPr lang="en-NZ" sz="25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13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7768492" y="5264827"/>
            <a:ext cx="108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Feedback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79" y="4997508"/>
            <a:ext cx="1795261" cy="1008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r="33581"/>
          <a:stretch/>
        </p:blipFill>
        <p:spPr>
          <a:xfrm>
            <a:off x="6511735" y="4836031"/>
            <a:ext cx="1115287" cy="1177400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8" y="408606"/>
            <a:ext cx="2011187" cy="59429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004" y="6274281"/>
            <a:ext cx="413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Feedback online BCI system</a:t>
            </a:r>
            <a:endParaRPr lang="en-NZ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0" y="2001663"/>
            <a:ext cx="4602735" cy="42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SINGULAR SSVEP BASED BCI</a:t>
            </a:r>
            <a:endParaRPr lang="en-NZ" sz="5000" dirty="0"/>
          </a:p>
        </p:txBody>
      </p:sp>
      <p:pic>
        <p:nvPicPr>
          <p:cNvPr id="6" name="图片 206" descr="C:\Users\Gloria\AppData\Local\Microsoft\Windows\INetCacheContent.Word\SSVEP_MinimumEnergy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38" y="2152400"/>
            <a:ext cx="8624451" cy="385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775" y="3968688"/>
            <a:ext cx="2049179" cy="19875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029" y="2160895"/>
            <a:ext cx="2420552" cy="15396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287" y="2160215"/>
            <a:ext cx="2644168" cy="1236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318" y="2160215"/>
            <a:ext cx="2353084" cy="1227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0388" y="3941790"/>
            <a:ext cx="3558660" cy="1369927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14</a:t>
            </a:r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3165231" y="3487584"/>
            <a:ext cx="21101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Signal Acquisition (DAQ)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57750" y="3487583"/>
            <a:ext cx="15727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Signal Processing</a:t>
            </a:r>
            <a:endParaRPr lang="en-NZ" sz="15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0640" y="5593095"/>
            <a:ext cx="34387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Signal Generation (stimuli: flickering LEDs)</a:t>
            </a:r>
            <a:endParaRPr lang="en-NZ" sz="15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47491" y="5269930"/>
            <a:ext cx="1877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Application Interface</a:t>
            </a:r>
            <a:endParaRPr lang="en-NZ" sz="15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48" y="408606"/>
            <a:ext cx="2011187" cy="59429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75974" y="6157248"/>
            <a:ext cx="413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SSVEP based BCI model in Simulink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33631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SINGULAR MI BASED BCI</a:t>
            </a:r>
            <a:endParaRPr lang="en-NZ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2304675" y="1789043"/>
            <a:ext cx="49011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pic>
        <p:nvPicPr>
          <p:cNvPr id="7" name="Picture 6" descr="MI_Online_Bandpow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41" y="1789043"/>
            <a:ext cx="5393886" cy="45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87" y="4768345"/>
            <a:ext cx="2961792" cy="1483706"/>
          </a:xfrm>
          <a:prstGeom prst="rect">
            <a:avLst/>
          </a:prstGeom>
        </p:spPr>
      </p:pic>
      <p:pic>
        <p:nvPicPr>
          <p:cNvPr id="13" name="Picture 12" descr="H:\Final_Year_Project\FYP_TUTU\mi1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3537" r="11513" b="2780"/>
          <a:stretch/>
        </p:blipFill>
        <p:spPr bwMode="auto">
          <a:xfrm>
            <a:off x="7662800" y="2157512"/>
            <a:ext cx="4517293" cy="301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295" y="2430133"/>
            <a:ext cx="2656391" cy="239253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360148"/>
              </p:ext>
            </p:extLst>
          </p:nvPr>
        </p:nvGraphicFramePr>
        <p:xfrm>
          <a:off x="1966155" y="2144864"/>
          <a:ext cx="5619022" cy="2636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Image" r:id="rId8" imgW="5254560" imgH="2465640" progId="Photoshop.Image.16">
                  <p:embed/>
                </p:oleObj>
              </mc:Choice>
              <mc:Fallback>
                <p:oleObj name="Image" r:id="rId8" imgW="5254560" imgH="24656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66155" y="2144864"/>
                        <a:ext cx="5619022" cy="2636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15</a:t>
            </a:r>
            <a:endParaRPr lang="en-NZ" dirty="0"/>
          </a:p>
        </p:txBody>
      </p:sp>
      <p:sp>
        <p:nvSpPr>
          <p:cNvPr id="11" name="TextBox 10"/>
          <p:cNvSpPr txBox="1"/>
          <p:nvPr/>
        </p:nvSpPr>
        <p:spPr>
          <a:xfrm>
            <a:off x="4552416" y="4768345"/>
            <a:ext cx="2490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Signal Generation (self-paced </a:t>
            </a:r>
          </a:p>
          <a:p>
            <a:r>
              <a:rPr lang="en-NZ" sz="1500" dirty="0" smtClean="0">
                <a:solidFill>
                  <a:schemeClr val="accent1"/>
                </a:solidFill>
              </a:rPr>
              <a:t>control) &amp; DAQ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584" y="4574335"/>
            <a:ext cx="15727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Signal Processing</a:t>
            </a:r>
            <a:endParaRPr lang="en-NZ" sz="15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50490" y="5463757"/>
            <a:ext cx="1877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</a:rPr>
              <a:t>Application Interface</a:t>
            </a:r>
            <a:endParaRPr lang="en-NZ" sz="15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97083" y="2968703"/>
            <a:ext cx="10938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00" dirty="0" smtClean="0">
                <a:solidFill>
                  <a:schemeClr val="accent5">
                    <a:lumMod val="50000"/>
                  </a:schemeClr>
                </a:solidFill>
              </a:rPr>
              <a:t>Alpha band</a:t>
            </a:r>
            <a:endParaRPr lang="en-NZ" sz="13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2800" y="3974639"/>
            <a:ext cx="10938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00" dirty="0" smtClean="0">
                <a:solidFill>
                  <a:schemeClr val="accent5">
                    <a:lumMod val="50000"/>
                  </a:schemeClr>
                </a:solidFill>
              </a:rPr>
              <a:t>Beta band</a:t>
            </a:r>
            <a:endParaRPr lang="en-NZ" sz="13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48" y="408606"/>
            <a:ext cx="2011187" cy="59429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75974" y="6375679"/>
            <a:ext cx="413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MI based BCI model in Simulink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3034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err="1" smtClean="0"/>
              <a:t>Udp</a:t>
            </a:r>
            <a:r>
              <a:rPr lang="en-NZ" sz="5000" dirty="0" smtClean="0"/>
              <a:t> server/client</a:t>
            </a:r>
            <a:endParaRPr lang="en-NZ" sz="5000" dirty="0"/>
          </a:p>
        </p:txBody>
      </p:sp>
      <p:pic>
        <p:nvPicPr>
          <p:cNvPr id="6" name="图片 214" descr="C:\Users\Gloria\AppData\Local\Microsoft\Windows\INetCacheContent.Word\Online_communication_simulink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99" y="1942765"/>
            <a:ext cx="2868528" cy="19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own Arrow 8"/>
          <p:cNvSpPr/>
          <p:nvPr/>
        </p:nvSpPr>
        <p:spPr>
          <a:xfrm>
            <a:off x="6957194" y="3925286"/>
            <a:ext cx="566592" cy="3141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16</a:t>
            </a:r>
            <a:endParaRPr lang="en-NZ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286976"/>
              </p:ext>
            </p:extLst>
          </p:nvPr>
        </p:nvGraphicFramePr>
        <p:xfrm>
          <a:off x="4924025" y="4338326"/>
          <a:ext cx="4632929" cy="2050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Image" r:id="rId5" imgW="1840680" imgH="813600" progId="Photoshop.Image.16">
                  <p:embed/>
                </p:oleObj>
              </mc:Choice>
              <mc:Fallback>
                <p:oleObj name="Image" r:id="rId5" imgW="1840680" imgH="81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4025" y="4338326"/>
                        <a:ext cx="4632929" cy="2050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0" y="408606"/>
            <a:ext cx="2011187" cy="59429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2820" y="6291974"/>
            <a:ext cx="509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Communicator between Simulink and </a:t>
            </a:r>
            <a:r>
              <a:rPr lang="en-NZ" sz="2000" dirty="0" err="1" smtClean="0"/>
              <a:t>Labview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2843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Hybrid system</a:t>
            </a:r>
            <a:endParaRPr lang="en-NZ" sz="5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17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3984642" y="3405676"/>
            <a:ext cx="6515480" cy="2970003"/>
            <a:chOff x="3984643" y="3380089"/>
            <a:chExt cx="6515480" cy="297000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3687478"/>
                </p:ext>
              </p:extLst>
            </p:nvPr>
          </p:nvGraphicFramePr>
          <p:xfrm>
            <a:off x="3984643" y="3380089"/>
            <a:ext cx="6515480" cy="29700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" name="Image" r:id="rId5" imgW="5248440" imgH="2392560" progId="Photoshop.Image.16">
                    <p:embed/>
                  </p:oleObj>
                </mc:Choice>
                <mc:Fallback>
                  <p:oleObj name="Image" r:id="rId5" imgW="5248440" imgH="239256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984643" y="3380089"/>
                          <a:ext cx="6515480" cy="29700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4151669" y="4716900"/>
              <a:ext cx="973395" cy="5825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51669" y="4760586"/>
              <a:ext cx="9733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000" dirty="0" smtClean="0">
                  <a:solidFill>
                    <a:schemeClr val="accent2">
                      <a:lumMod val="75000"/>
                    </a:schemeClr>
                  </a:solidFill>
                  <a:latin typeface="Franklin Gothic Demi" panose="020B0703020102020204" pitchFamily="34" charset="0"/>
                </a:rPr>
                <a:t>Digitized EEG signals from DAQ</a:t>
              </a:r>
              <a:endParaRPr lang="en-NZ" sz="1000" dirty="0">
                <a:solidFill>
                  <a:schemeClr val="accent2">
                    <a:lumMod val="75000"/>
                  </a:schemeClr>
                </a:solidFill>
                <a:latin typeface="Franklin Gothic Demi" panose="020B0703020102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0" y="408606"/>
            <a:ext cx="2011187" cy="59429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04675" y="1789043"/>
            <a:ext cx="955439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Develop a sequential SSVEP-MI based Hybrid BCI system to control a 1 DOF artificial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Selector classifies </a:t>
            </a:r>
            <a:r>
              <a:rPr lang="en-NZ" sz="2500" dirty="0" smtClean="0"/>
              <a:t>the current states: </a:t>
            </a:r>
            <a:r>
              <a:rPr lang="en-NZ" sz="2500" dirty="0"/>
              <a:t>Relax (0</a:t>
            </a:r>
            <a:r>
              <a:rPr lang="en-NZ" sz="2500" dirty="0" smtClean="0"/>
              <a:t>), Gaze(1</a:t>
            </a:r>
            <a:r>
              <a:rPr lang="en-NZ" sz="2500" dirty="0" smtClean="0"/>
              <a:t>) or Imagine </a:t>
            </a:r>
            <a:r>
              <a:rPr lang="en-NZ" sz="2500" dirty="0"/>
              <a:t>(2</a:t>
            </a:r>
            <a:r>
              <a:rPr lang="en-NZ" sz="2500" dirty="0" smtClean="0"/>
              <a:t>)</a:t>
            </a: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75973" y="6321365"/>
            <a:ext cx="413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Hybrid BCI logic diagram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00269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MOVEMENT CONTROL</a:t>
            </a:r>
            <a:endParaRPr lang="en-NZ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2304675" y="1789043"/>
            <a:ext cx="92545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Actuator in </a:t>
            </a:r>
            <a:r>
              <a:rPr lang="en-NZ" sz="2500" dirty="0" err="1" smtClean="0"/>
              <a:t>Labview</a:t>
            </a:r>
            <a:r>
              <a:rPr lang="en-NZ" sz="2500" dirty="0" smtClean="0"/>
              <a:t> defines the direction and angle of movements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18</a:t>
            </a:r>
            <a:endParaRPr lang="en-NZ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936673" y="2735543"/>
          <a:ext cx="6611422" cy="2535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Image" r:id="rId4" imgW="2106000" imgH="807480" progId="Photoshop.Image.16">
                  <p:embed/>
                </p:oleObj>
              </mc:Choice>
              <mc:Fallback>
                <p:oleObj name="Image" r:id="rId4" imgW="2106000" imgH="80748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6673" y="2735543"/>
                        <a:ext cx="6611422" cy="2535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7793" r="2997" b="3275"/>
          <a:stretch/>
        </p:blipFill>
        <p:spPr>
          <a:xfrm>
            <a:off x="3262212" y="2266097"/>
            <a:ext cx="7960343" cy="406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8157" y="2311974"/>
            <a:ext cx="960384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State 0: angle stays the same. The artificial arm is neither moving upwards nor downwards</a:t>
            </a:r>
            <a:r>
              <a:rPr lang="en-US" sz="2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State 1: </a:t>
            </a:r>
            <a:r>
              <a:rPr lang="en-US" sz="2500" dirty="0" smtClean="0"/>
              <a:t>decreases </a:t>
            </a:r>
            <a:r>
              <a:rPr lang="en-US" sz="2500" dirty="0"/>
              <a:t>the current angle by </a:t>
            </a:r>
            <a:r>
              <a:rPr lang="en-US" sz="2500" dirty="0" smtClean="0"/>
              <a:t>0.2</a:t>
            </a:r>
            <a:r>
              <a:rPr lang="en-US" sz="2500" baseline="30000" dirty="0" smtClean="0"/>
              <a:t>o</a:t>
            </a:r>
            <a:r>
              <a:rPr lang="en-US" sz="2500" dirty="0" smtClean="0"/>
              <a:t> - moving </a:t>
            </a:r>
            <a:r>
              <a:rPr lang="en-US" sz="2500" dirty="0"/>
              <a:t>downwards</a:t>
            </a:r>
            <a:r>
              <a:rPr lang="en-US" sz="2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State 2: </a:t>
            </a:r>
            <a:r>
              <a:rPr lang="en-US" sz="2500" dirty="0" smtClean="0"/>
              <a:t>increases </a:t>
            </a:r>
            <a:r>
              <a:rPr lang="en-US" sz="2500" dirty="0"/>
              <a:t>the current angle by </a:t>
            </a:r>
            <a:r>
              <a:rPr lang="en-US" sz="2500" dirty="0" smtClean="0"/>
              <a:t>0.2</a:t>
            </a:r>
            <a:r>
              <a:rPr lang="en-US" sz="2500" baseline="30000" dirty="0" smtClean="0"/>
              <a:t>o</a:t>
            </a:r>
            <a:r>
              <a:rPr lang="en-US" sz="2500" dirty="0" smtClean="0"/>
              <a:t> - moving </a:t>
            </a:r>
            <a:r>
              <a:rPr lang="en-US" sz="2500" dirty="0"/>
              <a:t>upwards</a:t>
            </a:r>
            <a:r>
              <a:rPr lang="en-US" sz="2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Movement range: </a:t>
            </a:r>
            <a:r>
              <a:rPr lang="en-NZ" sz="2500" dirty="0" smtClean="0"/>
              <a:t>±</a:t>
            </a:r>
            <a:r>
              <a:rPr lang="en-US" sz="2500" dirty="0" smtClean="0"/>
              <a:t>30</a:t>
            </a:r>
            <a:r>
              <a:rPr lang="en-US" sz="2500" baseline="30000" dirty="0" smtClean="0"/>
              <a:t>o</a:t>
            </a:r>
            <a:endParaRPr lang="en-NZ" sz="2500" dirty="0"/>
          </a:p>
          <a:p>
            <a:endParaRPr lang="en-NZ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4863694" y="5271497"/>
            <a:ext cx="47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Movement control algorithms in </a:t>
            </a:r>
            <a:r>
              <a:rPr lang="en-NZ" sz="2000" dirty="0" err="1" smtClean="0"/>
              <a:t>Labview</a:t>
            </a:r>
            <a:endParaRPr lang="en-NZ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75973" y="6287536"/>
            <a:ext cx="413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Finite State Machine of Algorithms</a:t>
            </a:r>
            <a:endParaRPr lang="en-NZ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0" y="408606"/>
            <a:ext cx="2011187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WHAT IS BCI?</a:t>
            </a:r>
            <a:endParaRPr lang="en-NZ" sz="5000" dirty="0"/>
          </a:p>
        </p:txBody>
      </p:sp>
      <p:sp>
        <p:nvSpPr>
          <p:cNvPr id="9" name="TextBox 8"/>
          <p:cNvSpPr txBox="1"/>
          <p:nvPr/>
        </p:nvSpPr>
        <p:spPr>
          <a:xfrm>
            <a:off x="2304676" y="1789043"/>
            <a:ext cx="422334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Brain Computer Interface: </a:t>
            </a:r>
            <a:r>
              <a:rPr lang="en-NZ" sz="2500" dirty="0" smtClean="0"/>
              <a:t/>
            </a:r>
            <a:br>
              <a:rPr lang="en-NZ" sz="2500" dirty="0" smtClean="0"/>
            </a:br>
            <a:r>
              <a:rPr lang="en-NZ" sz="2500" dirty="0" smtClean="0"/>
              <a:t>a system which allows the user to communicate with machines using brain waves without physical movement</a:t>
            </a:r>
            <a:endParaRPr lang="en-NZ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7317573" y="5542856"/>
            <a:ext cx="376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Electrode along scalp [1]</a:t>
            </a:r>
            <a:endParaRPr lang="en-NZ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4675" y="6546017"/>
            <a:ext cx="887132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[</a:t>
            </a:r>
            <a:r>
              <a:rPr lang="en-NZ" sz="1000" dirty="0" smtClean="0"/>
              <a:t>1] </a:t>
            </a:r>
            <a:r>
              <a:rPr lang="en-US" sz="1000" dirty="0" err="1" smtClean="0"/>
              <a:t>Wolpaw</a:t>
            </a:r>
            <a:r>
              <a:rPr lang="en-US" sz="1000" dirty="0"/>
              <a:t>, J. R., and </a:t>
            </a:r>
            <a:r>
              <a:rPr lang="en-US" sz="1000" dirty="0" err="1"/>
              <a:t>Wolpaw</a:t>
            </a:r>
            <a:r>
              <a:rPr lang="en-US" sz="1000" dirty="0"/>
              <a:t>, E. W. (2012). </a:t>
            </a:r>
            <a:r>
              <a:rPr lang="en-US" sz="1000" i="1" dirty="0"/>
              <a:t>Brain-Computer Interfaces Principles and </a:t>
            </a:r>
            <a:r>
              <a:rPr lang="en-NZ" sz="1000" i="1" dirty="0"/>
              <a:t>Practice. </a:t>
            </a:r>
            <a:r>
              <a:rPr lang="en-NZ" sz="1000" dirty="0"/>
              <a:t>Oxford University Press.</a:t>
            </a:r>
          </a:p>
          <a:p>
            <a:endParaRPr lang="en-NZ" dirty="0"/>
          </a:p>
        </p:txBody>
      </p:sp>
      <p:grpSp>
        <p:nvGrpSpPr>
          <p:cNvPr id="7" name="Group 6"/>
          <p:cNvGrpSpPr/>
          <p:nvPr/>
        </p:nvGrpSpPr>
        <p:grpSpPr>
          <a:xfrm>
            <a:off x="6623551" y="1959293"/>
            <a:ext cx="5153534" cy="3550961"/>
            <a:chOff x="6623551" y="1959293"/>
            <a:chExt cx="5153534" cy="3550961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710003"/>
                </p:ext>
              </p:extLst>
            </p:nvPr>
          </p:nvGraphicFramePr>
          <p:xfrm>
            <a:off x="6623551" y="1959293"/>
            <a:ext cx="5153534" cy="3550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" name="Image" r:id="rId6" imgW="3880080" imgH="2673000" progId="Photoshop.Image.16">
                    <p:embed/>
                  </p:oleObj>
                </mc:Choice>
                <mc:Fallback>
                  <p:oleObj name="Image" r:id="rId6" imgW="3880080" imgH="267300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23551" y="1959293"/>
                          <a:ext cx="5153534" cy="35509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7163821" y="2925842"/>
              <a:ext cx="14601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500" dirty="0" smtClean="0">
                  <a:solidFill>
                    <a:schemeClr val="accent1"/>
                  </a:solidFill>
                </a:rPr>
                <a:t>Electrode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4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19</a:t>
            </a:r>
            <a:endParaRPr lang="en-N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" y="408606"/>
            <a:ext cx="2011187" cy="594296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701693" y="3953254"/>
            <a:ext cx="1841522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2304675" y="0"/>
            <a:ext cx="9875419" cy="1789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5000" smtClean="0"/>
              <a:t>RESULTS #1</a:t>
            </a:r>
            <a:endParaRPr lang="en-NZ" sz="5000" dirty="0"/>
          </a:p>
        </p:txBody>
      </p:sp>
      <p:sp>
        <p:nvSpPr>
          <p:cNvPr id="23" name="TextBox 22"/>
          <p:cNvSpPr txBox="1"/>
          <p:nvPr/>
        </p:nvSpPr>
        <p:spPr>
          <a:xfrm>
            <a:off x="2304674" y="1789043"/>
            <a:ext cx="98754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Performance of online SSVEP model: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Threshold: 400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Accuracy: 98.17</a:t>
            </a:r>
            <a:r>
              <a:rPr lang="en-US" sz="2800" dirty="0"/>
              <a:t>%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Operating delay: 2.5 </a:t>
            </a:r>
            <a:r>
              <a:rPr lang="en-US" sz="2800" dirty="0"/>
              <a:t>sec. </a:t>
            </a:r>
            <a:endParaRPr lang="en-NZ" sz="28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45103"/>
              </p:ext>
            </p:extLst>
          </p:nvPr>
        </p:nvGraphicFramePr>
        <p:xfrm>
          <a:off x="6971284" y="3235830"/>
          <a:ext cx="5028650" cy="278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7" name="Image" r:id="rId5" imgW="4940640" imgH="2739960" progId="Photoshop.Image.16">
                  <p:embed/>
                </p:oleObj>
              </mc:Choice>
              <mc:Fallback>
                <p:oleObj name="Image" r:id="rId5" imgW="4940640" imgH="2739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1284" y="3235830"/>
                        <a:ext cx="5028650" cy="278902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prstDash val="sysDot"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228315" y="5713639"/>
            <a:ext cx="4714602" cy="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0431672" y="3759022"/>
            <a:ext cx="539052" cy="1937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843958" y="3800933"/>
            <a:ext cx="1841522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77912" y="6006347"/>
            <a:ext cx="130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Time (sec)</a:t>
            </a:r>
            <a:endParaRPr lang="en-NZ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852844" y="4402316"/>
            <a:ext cx="18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EEG magnitude</a:t>
            </a:r>
            <a:endParaRPr lang="en-NZ" dirty="0"/>
          </a:p>
        </p:txBody>
      </p:sp>
      <p:sp>
        <p:nvSpPr>
          <p:cNvPr id="31" name="TextBox 30"/>
          <p:cNvSpPr txBox="1"/>
          <p:nvPr/>
        </p:nvSpPr>
        <p:spPr>
          <a:xfrm>
            <a:off x="6137140" y="2835049"/>
            <a:ext cx="659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Energy of signals changes over time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41025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20</a:t>
            </a:r>
            <a:endParaRPr lang="en-NZ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8" y="408606"/>
            <a:ext cx="2011187" cy="594296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304675" y="0"/>
            <a:ext cx="9875419" cy="1789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5000" smtClean="0"/>
              <a:t>RESULTS #2</a:t>
            </a:r>
            <a:endParaRPr lang="en-NZ" sz="50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121269"/>
              </p:ext>
            </p:extLst>
          </p:nvPr>
        </p:nvGraphicFramePr>
        <p:xfrm>
          <a:off x="6901490" y="3162496"/>
          <a:ext cx="4918235" cy="2794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4" name="Image" r:id="rId6" imgW="4724280" imgH="2685240" progId="Photoshop.Image.16">
                  <p:embed/>
                </p:oleObj>
              </mc:Choice>
              <mc:Fallback>
                <p:oleObj name="Image" r:id="rId6" imgW="4724280" imgH="2685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01490" y="3162496"/>
                        <a:ext cx="4918235" cy="2794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74807" y="596102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Time (sec)</a:t>
            </a:r>
            <a:endParaRPr lang="en-NZ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5756689" y="4375131"/>
            <a:ext cx="18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EEG magnitude</a:t>
            </a:r>
            <a:endParaRPr lang="en-NZ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174401" y="5117152"/>
            <a:ext cx="4587868" cy="289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04674" y="1789043"/>
            <a:ext cx="98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Performance of online </a:t>
            </a:r>
            <a:r>
              <a:rPr lang="en-US" sz="2800" dirty="0" smtClean="0"/>
              <a:t>MI </a:t>
            </a:r>
            <a:r>
              <a:rPr lang="en-US" sz="2800" dirty="0"/>
              <a:t>model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Threshold: </a:t>
            </a:r>
            <a:r>
              <a:rPr lang="en-NZ" sz="2800" dirty="0" smtClean="0"/>
              <a:t>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Accuracy: </a:t>
            </a:r>
            <a:r>
              <a:rPr lang="en-NZ" sz="2800" dirty="0" smtClean="0"/>
              <a:t>99.04%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Operating delay: </a:t>
            </a:r>
            <a:r>
              <a:rPr lang="en-NZ" sz="2800" dirty="0" smtClean="0"/>
              <a:t>3.5 sec</a:t>
            </a:r>
            <a:r>
              <a:rPr lang="en-US" sz="2800" dirty="0" smtClean="0"/>
              <a:t>. </a:t>
            </a:r>
            <a:endParaRPr lang="en-NZ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2664" y="2717065"/>
            <a:ext cx="5175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Power Spectral Density of MI changes over time 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5948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RESULTS #3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21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" y="408606"/>
            <a:ext cx="2011187" cy="5942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04674" y="1789043"/>
                <a:ext cx="9863513" cy="670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500" dirty="0" smtClean="0"/>
                  <a:t>Information Transfer Rate (ITR):</a:t>
                </a:r>
              </a:p>
              <a:p>
                <a:r>
                  <a:rPr lang="en-US" sz="2800" dirty="0" smtClean="0"/>
                  <a:t>   ITR 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NZ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60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)×{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)×</m:t>
                    </m:r>
                    <m:sSub>
                      <m:sSub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NZ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}</a:t>
                </a:r>
                <a:endParaRPr lang="en-US" sz="2800" dirty="0" smtClean="0"/>
              </a:p>
              <a:p>
                <a:endParaRPr lang="en-NZ" sz="2800" dirty="0"/>
              </a:p>
              <a:p>
                <a:r>
                  <a:rPr lang="en-NZ" sz="2500" dirty="0" smtClean="0"/>
                  <a:t>	SSVEP: 24 bit/min</a:t>
                </a:r>
              </a:p>
              <a:p>
                <a:r>
                  <a:rPr lang="en-NZ" sz="2500" dirty="0" smtClean="0"/>
                  <a:t>	MI: 17.14 bit/min</a:t>
                </a:r>
              </a:p>
              <a:p>
                <a:r>
                  <a:rPr lang="en-NZ" sz="2500" dirty="0" smtClean="0"/>
                  <a:t>	Hybrid: 15 bit/min</a:t>
                </a:r>
              </a:p>
              <a:p>
                <a:endParaRPr lang="en-NZ" sz="2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500" dirty="0" smtClean="0"/>
                  <a:t>Accuracy: </a:t>
                </a:r>
                <a:r>
                  <a:rPr lang="en-NZ" sz="2800" dirty="0"/>
                  <a:t>83.26</a:t>
                </a:r>
                <a:r>
                  <a:rPr lang="en-NZ" sz="2800" dirty="0" smtClean="0"/>
                  <a:t>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Operating delay: </a:t>
                </a:r>
                <a:r>
                  <a:rPr lang="en-NZ" sz="2800" dirty="0" smtClean="0"/>
                  <a:t>3-4sec</a:t>
                </a:r>
                <a:r>
                  <a:rPr lang="en-US" sz="2800" dirty="0" smtClean="0"/>
                  <a:t>. </a:t>
                </a:r>
                <a:endParaRPr lang="en-NZ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Z" sz="25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74" y="1789043"/>
                <a:ext cx="9863513" cy="6703502"/>
              </a:xfrm>
              <a:prstGeom prst="rect">
                <a:avLst/>
              </a:prstGeom>
              <a:blipFill rotWithShape="0">
                <a:blip r:embed="rId4"/>
                <a:stretch>
                  <a:fillRect l="-1112" t="-72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conclusion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22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" y="396468"/>
            <a:ext cx="1974031" cy="6115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4675" y="1789043"/>
            <a:ext cx="92545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Both </a:t>
            </a:r>
            <a:r>
              <a:rPr lang="en-NZ" sz="2800" dirty="0"/>
              <a:t>offline systems and their experiments are effective and accurate. </a:t>
            </a:r>
            <a:endParaRPr lang="en-NZ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Enough number of test subjects but need to include more types of people.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NZ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A </a:t>
            </a:r>
            <a:r>
              <a:rPr lang="en-NZ" sz="2800" dirty="0"/>
              <a:t>SSVEP-MI based hybrid online Simulink </a:t>
            </a:r>
            <a:r>
              <a:rPr lang="en-NZ" sz="2800" dirty="0" smtClean="0"/>
              <a:t>model developed successfully controls </a:t>
            </a:r>
            <a:r>
              <a:rPr lang="en-NZ" sz="2800" dirty="0"/>
              <a:t>the movement of the 1 DOF </a:t>
            </a:r>
            <a:r>
              <a:rPr lang="en-NZ" sz="2800" dirty="0" smtClean="0"/>
              <a:t>artificial wrist.</a:t>
            </a:r>
          </a:p>
        </p:txBody>
      </p:sp>
    </p:spTree>
    <p:extLst>
      <p:ext uri="{BB962C8B-B14F-4D97-AF65-F5344CB8AC3E}">
        <p14:creationId xmlns:p14="http://schemas.microsoft.com/office/powerpoint/2010/main" val="25048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Future work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23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" y="396468"/>
            <a:ext cx="1974031" cy="6115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4675" y="1789043"/>
            <a:ext cx="98635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Multi-channel </a:t>
            </a:r>
            <a:r>
              <a:rPr lang="en-NZ" sz="2500" dirty="0" smtClean="0"/>
              <a:t>control for rehabilitation devices with more than 1 DOF</a:t>
            </a: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Other analysis </a:t>
            </a:r>
            <a:r>
              <a:rPr lang="en-NZ" sz="2500" dirty="0" smtClean="0"/>
              <a:t>methods to improve online model performance</a:t>
            </a: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Other combination </a:t>
            </a:r>
            <a:r>
              <a:rPr lang="en-NZ" sz="2500" dirty="0" smtClean="0"/>
              <a:t>of </a:t>
            </a:r>
            <a:r>
              <a:rPr lang="en-NZ" sz="2500" dirty="0" smtClean="0"/>
              <a:t>BCI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</p:spTree>
    <p:extLst>
      <p:ext uri="{BB962C8B-B14F-4D97-AF65-F5344CB8AC3E}">
        <p14:creationId xmlns:p14="http://schemas.microsoft.com/office/powerpoint/2010/main" val="90722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Acknowledgement</a:t>
            </a:r>
            <a:endParaRPr lang="en-NZ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24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4" y="464458"/>
            <a:ext cx="1951515" cy="5896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4674" y="1789043"/>
            <a:ext cx="98635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Professor Shane </a:t>
            </a:r>
            <a:r>
              <a:rPr lang="en-NZ" sz="2500" dirty="0" err="1" smtClean="0"/>
              <a:t>Xie</a:t>
            </a:r>
            <a:r>
              <a:rPr lang="en-NZ" sz="2500" dirty="0" smtClean="0"/>
              <a:t> for giving us this opportunity and guide us throughout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PhD students Mr Kiran Atal, Mr Wei </a:t>
            </a:r>
            <a:r>
              <a:rPr lang="en-NZ" sz="2500" dirty="0" err="1" smtClean="0"/>
              <a:t>Meng</a:t>
            </a:r>
            <a:r>
              <a:rPr lang="en-NZ" sz="2500" dirty="0" smtClean="0"/>
              <a:t>, Mr </a:t>
            </a:r>
            <a:r>
              <a:rPr lang="en-NZ" sz="2500" dirty="0" err="1" smtClean="0"/>
              <a:t>Yongje</a:t>
            </a:r>
            <a:r>
              <a:rPr lang="en-NZ" sz="2500" dirty="0" smtClean="0"/>
              <a:t> </a:t>
            </a:r>
            <a:r>
              <a:rPr lang="en-NZ" sz="2500" dirty="0" smtClean="0"/>
              <a:t>Kwon</a:t>
            </a:r>
            <a:r>
              <a:rPr lang="en-NZ" sz="2500" dirty="0" smtClean="0"/>
              <a:t>, Mr </a:t>
            </a:r>
            <a:r>
              <a:rPr lang="en-NZ" sz="2500" dirty="0" err="1" smtClean="0"/>
              <a:t>Yifeng</a:t>
            </a:r>
            <a:r>
              <a:rPr lang="en-NZ" sz="2500" dirty="0" smtClean="0"/>
              <a:t> (Evan) Chen for giving us their professional help whenever we encountered technical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All the technicians for helping us with the equipment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All our friends for willing to be our test subjects</a:t>
            </a:r>
          </a:p>
        </p:txBody>
      </p:sp>
    </p:spTree>
    <p:extLst>
      <p:ext uri="{BB962C8B-B14F-4D97-AF65-F5344CB8AC3E}">
        <p14:creationId xmlns:p14="http://schemas.microsoft.com/office/powerpoint/2010/main" val="34760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pPr algn="ctr"/>
            <a:r>
              <a:rPr lang="en-NZ" sz="5000" dirty="0" smtClean="0"/>
              <a:t>Thank you!</a:t>
            </a:r>
            <a:endParaRPr lang="en-NZ" sz="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23" y="2381154"/>
            <a:ext cx="4041321" cy="4044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23" y="2381154"/>
            <a:ext cx="4041321" cy="404474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25</a:t>
            </a:r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8" y="444842"/>
            <a:ext cx="1985074" cy="59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26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04675" y="0"/>
            <a:ext cx="9875419" cy="1789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5000" dirty="0" smtClean="0"/>
              <a:t>Q &amp; A</a:t>
            </a:r>
            <a:endParaRPr lang="en-NZ" sz="5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" y="444842"/>
            <a:ext cx="1985074" cy="594319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23324" y="1908934"/>
            <a:ext cx="6838117" cy="4330220"/>
            <a:chOff x="3823324" y="1908934"/>
            <a:chExt cx="6838117" cy="4330220"/>
          </a:xfrm>
        </p:grpSpPr>
        <p:sp>
          <p:nvSpPr>
            <p:cNvPr id="2" name="Rectangle 1"/>
            <p:cNvSpPr/>
            <p:nvPr/>
          </p:nvSpPr>
          <p:spPr>
            <a:xfrm>
              <a:off x="3823324" y="1908934"/>
              <a:ext cx="6838117" cy="43302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19458" name="Picture 2" descr="Image result for star wars figh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596" y="2090644"/>
              <a:ext cx="6251575" cy="3907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0" name="Picture 4" descr="http://www.dreamstation.cc/wp-content/uploads/2012/03/imag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89" y="-1609"/>
            <a:ext cx="12552697" cy="711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3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Ssvep based bci system</a:t>
            </a:r>
            <a:endParaRPr lang="en-NZ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2304675" y="2263089"/>
            <a:ext cx="42233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SSVEP responses are triggered by visual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e.g. Flickering LED lights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24927" r="9765" b="20696"/>
          <a:stretch/>
        </p:blipFill>
        <p:spPr>
          <a:xfrm>
            <a:off x="7052808" y="2369489"/>
            <a:ext cx="3927943" cy="372916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939130" y="3132814"/>
            <a:ext cx="286247" cy="29618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762334" y="3299793"/>
            <a:ext cx="1272208" cy="7235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2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6825107" y="6078215"/>
            <a:ext cx="4383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 smtClean="0">
                <a:latin typeface="Calibri" panose="020F0502020204030204" pitchFamily="34" charset="0"/>
              </a:rPr>
              <a:t>Test </a:t>
            </a:r>
            <a:r>
              <a:rPr lang="en-NZ" sz="2000" dirty="0">
                <a:latin typeface="Calibri" panose="020F0502020204030204" pitchFamily="34" charset="0"/>
              </a:rPr>
              <a:t>subject gazing at the flickering light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MI based bci system</a:t>
            </a:r>
            <a:endParaRPr lang="en-NZ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2304675" y="2263089"/>
            <a:ext cx="422334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MI responses triggered by imagination of body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Control external devices without any physical interactions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36074" r="9263" b="26606"/>
          <a:stretch/>
        </p:blipFill>
        <p:spPr>
          <a:xfrm>
            <a:off x="6403875" y="2263089"/>
            <a:ext cx="5499225" cy="35652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3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633223" y="5839044"/>
            <a:ext cx="304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TELEKINESIS! </a:t>
            </a:r>
            <a:endParaRPr lang="en-NZ" sz="2000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5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4675" y="6406692"/>
            <a:ext cx="88713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 smtClean="0"/>
              <a:t>[2] </a:t>
            </a:r>
            <a:r>
              <a:rPr lang="en-US" sz="1000" dirty="0" err="1" smtClean="0"/>
              <a:t>Ang.K</a:t>
            </a:r>
            <a:r>
              <a:rPr lang="en-US" sz="1000" dirty="0" smtClean="0"/>
              <a:t>, </a:t>
            </a:r>
            <a:r>
              <a:rPr lang="en-US" sz="1000" dirty="0" err="1" smtClean="0"/>
              <a:t>Chua,K</a:t>
            </a:r>
            <a:r>
              <a:rPr lang="en-US" sz="1000" dirty="0" smtClean="0"/>
              <a:t>, </a:t>
            </a:r>
            <a:r>
              <a:rPr lang="en-US" sz="1000" dirty="0" err="1" smtClean="0"/>
              <a:t>Ang.B</a:t>
            </a:r>
            <a:r>
              <a:rPr lang="en-US" sz="1000" dirty="0" smtClean="0"/>
              <a:t>, </a:t>
            </a:r>
            <a:r>
              <a:rPr lang="en-US" sz="1000" dirty="0" err="1" smtClean="0"/>
              <a:t>Kuah.C</a:t>
            </a:r>
            <a:r>
              <a:rPr lang="en-US" sz="1000" dirty="0" smtClean="0"/>
              <a:t>, </a:t>
            </a:r>
            <a:r>
              <a:rPr lang="en-US" sz="1000" dirty="0" err="1" smtClean="0"/>
              <a:t>Wang.C</a:t>
            </a:r>
            <a:r>
              <a:rPr lang="en-US" sz="1000" dirty="0" smtClean="0"/>
              <a:t>, </a:t>
            </a:r>
            <a:r>
              <a:rPr lang="en-US" sz="1000" dirty="0" err="1" smtClean="0"/>
              <a:t>Phua.K</a:t>
            </a:r>
            <a:r>
              <a:rPr lang="en-US" sz="1000" dirty="0" smtClean="0"/>
              <a:t>, </a:t>
            </a:r>
            <a:r>
              <a:rPr lang="en-US" sz="1000" dirty="0" err="1" smtClean="0"/>
              <a:t>Chin.Z</a:t>
            </a:r>
            <a:r>
              <a:rPr lang="en-US" sz="1000" dirty="0" smtClean="0"/>
              <a:t>, </a:t>
            </a:r>
            <a:r>
              <a:rPr lang="en-US" sz="1000" dirty="0" err="1" smtClean="0"/>
              <a:t>Zhang.H</a:t>
            </a:r>
            <a:r>
              <a:rPr lang="en-US" sz="1000" dirty="0" smtClean="0"/>
              <a:t> </a:t>
            </a:r>
            <a:r>
              <a:rPr lang="en-US" sz="1000" dirty="0"/>
              <a:t>(2009). A clinical study of motor imagery-based brain-computer interface for upper limb robotic rehabilitation, </a:t>
            </a:r>
            <a:r>
              <a:rPr lang="en-US" sz="1000" i="1" dirty="0"/>
              <a:t>in Proceeding of 2009 Annual International Conference of the IEEE Engineering in Medicine and Biology Society</a:t>
            </a:r>
            <a:r>
              <a:rPr lang="en-US" sz="1000" dirty="0"/>
              <a:t>, pp.5981-5984.</a:t>
            </a:r>
            <a:endParaRPr lang="en-NZ" sz="1000" dirty="0"/>
          </a:p>
          <a:p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8035966" y="1784820"/>
            <a:ext cx="2881171" cy="41550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2304676" y="1784820"/>
            <a:ext cx="55983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500" dirty="0" smtClean="0"/>
              <a:t>Clinical studies proved that MI-based </a:t>
            </a:r>
            <a:r>
              <a:rPr lang="en-NZ" sz="2500" dirty="0"/>
              <a:t>BCI systems are more efficient than the traditional passive rehabilitation process </a:t>
            </a:r>
            <a:r>
              <a:rPr lang="en-NZ" sz="2500" dirty="0" smtClean="0"/>
              <a:t>[2]</a:t>
            </a: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MI based BCI systems are found to be slow with relatively low accuracy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Hybrid system can </a:t>
            </a:r>
            <a:r>
              <a:rPr lang="en-NZ" sz="2500" dirty="0" smtClean="0"/>
              <a:t>take advantages of each individual BCI system</a:t>
            </a:r>
            <a:endParaRPr lang="en-NZ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significance</a:t>
            </a:r>
            <a:endParaRPr lang="en-NZ" sz="5000" dirty="0"/>
          </a:p>
        </p:txBody>
      </p:sp>
      <p:pic>
        <p:nvPicPr>
          <p:cNvPr id="14338" name="Picture 2" descr="Image result for rehab therap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55" y="1888694"/>
            <a:ext cx="2628527" cy="39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39667" y="5939899"/>
            <a:ext cx="4660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Traditional passive rehabilitation process</a:t>
            </a:r>
            <a:endParaRPr lang="en-NZ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8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OBJECTIVE</a:t>
            </a:r>
            <a:endParaRPr lang="en-NZ" sz="5000" dirty="0"/>
          </a:p>
        </p:txBody>
      </p:sp>
      <p:sp>
        <p:nvSpPr>
          <p:cNvPr id="10" name="TextBox 9"/>
          <p:cNvSpPr txBox="1"/>
          <p:nvPr/>
        </p:nvSpPr>
        <p:spPr>
          <a:xfrm>
            <a:off x="2304675" y="1789043"/>
            <a:ext cx="428236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Develop a sequential SSVEP-MI based Hybrid BCI system to control a 1 DOF artificial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SSVEP:                         </a:t>
            </a:r>
            <a:r>
              <a:rPr lang="en-NZ" sz="2500" dirty="0" smtClean="0"/>
              <a:t>controls </a:t>
            </a:r>
            <a:r>
              <a:rPr lang="en-NZ" sz="2500" dirty="0"/>
              <a:t>downward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/>
              <a:t>MI:                               </a:t>
            </a:r>
            <a:r>
              <a:rPr lang="en-NZ" sz="2500" dirty="0" smtClean="0"/>
              <a:t>controls </a:t>
            </a:r>
            <a:r>
              <a:rPr lang="en-NZ" sz="2500" dirty="0"/>
              <a:t>upward </a:t>
            </a:r>
            <a:r>
              <a:rPr lang="en-NZ" sz="2500" dirty="0" smtClean="0"/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4</a:t>
            </a:r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73696"/>
              </p:ext>
            </p:extLst>
          </p:nvPr>
        </p:nvGraphicFramePr>
        <p:xfrm>
          <a:off x="6587037" y="1945349"/>
          <a:ext cx="5198609" cy="365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Image" r:id="rId6" imgW="4114800" imgH="2895480" progId="Photoshop.Image.16">
                  <p:embed/>
                </p:oleObj>
              </mc:Choice>
              <mc:Fallback>
                <p:oleObj name="Image" r:id="rId6" imgW="4114800" imgH="289548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7037" y="1945349"/>
                        <a:ext cx="5198609" cy="365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256964" y="5630650"/>
            <a:ext cx="385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 smtClean="0"/>
              <a:t>Two hybrid BCI types </a:t>
            </a:r>
            <a:endParaRPr lang="en-NZ" sz="20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6154" y="2966287"/>
            <a:ext cx="159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 smtClean="0">
                <a:solidFill>
                  <a:schemeClr val="tx2">
                    <a:lumMod val="25000"/>
                  </a:schemeClr>
                </a:solidFill>
              </a:rPr>
              <a:t>Simultaneous</a:t>
            </a:r>
            <a:endParaRPr lang="en-NZ" sz="20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3622" y="5247269"/>
            <a:ext cx="131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dirty="0" smtClean="0">
                <a:solidFill>
                  <a:schemeClr val="tx2">
                    <a:lumMod val="25000"/>
                  </a:schemeClr>
                </a:solidFill>
              </a:rPr>
              <a:t>Sequential</a:t>
            </a:r>
            <a:endParaRPr lang="en-NZ" sz="20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7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 </a:t>
            </a:r>
            <a:br>
              <a:rPr lang="en-NZ" sz="5000" dirty="0" smtClean="0"/>
            </a:br>
            <a:r>
              <a:rPr lang="en-NZ" sz="5000" dirty="0" smtClean="0"/>
              <a:t>hardware</a:t>
            </a:r>
            <a:endParaRPr lang="en-NZ"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42" t="3297" r="2490" b="3194"/>
          <a:stretch/>
        </p:blipFill>
        <p:spPr>
          <a:xfrm>
            <a:off x="2539999" y="2203938"/>
            <a:ext cx="4853354" cy="3712307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231383"/>
              </p:ext>
            </p:extLst>
          </p:nvPr>
        </p:nvGraphicFramePr>
        <p:xfrm>
          <a:off x="7930571" y="2203938"/>
          <a:ext cx="3750544" cy="375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" name="Image" r:id="rId5" imgW="4703040" imgH="4703040" progId="Photoshop.Image.16">
                  <p:embed/>
                </p:oleObj>
              </mc:Choice>
              <mc:Fallback>
                <p:oleObj name="Image" r:id="rId5" imgW="4703040" imgH="47030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0571" y="2203938"/>
                        <a:ext cx="3750544" cy="375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489092" y="3731990"/>
            <a:ext cx="633501" cy="436034"/>
          </a:xfrm>
        </p:spPr>
        <p:txBody>
          <a:bodyPr>
            <a:normAutofit/>
          </a:bodyPr>
          <a:lstStyle/>
          <a:p>
            <a:r>
              <a:rPr lang="en-NZ" sz="1500" dirty="0" smtClean="0">
                <a:latin typeface="Franklin Gothic Demi" panose="020B0703020102020204" pitchFamily="34" charset="0"/>
              </a:rPr>
              <a:t>mi</a:t>
            </a:r>
            <a:endParaRPr lang="en-NZ" sz="1500" dirty="0">
              <a:latin typeface="Franklin Gothic Demi" panose="020B07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7203" y="4706827"/>
            <a:ext cx="845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SSVEP</a:t>
            </a:r>
            <a:endParaRPr lang="en-NZ" sz="1500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6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3896473" y="5931030"/>
            <a:ext cx="376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smtClean="0"/>
              <a:t>Equipment setup</a:t>
            </a:r>
            <a:endParaRPr lang="en-NZ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401741" y="5948350"/>
            <a:ext cx="391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smtClean="0"/>
              <a:t>International </a:t>
            </a:r>
            <a:r>
              <a:rPr lang="en-NZ" sz="2000" dirty="0"/>
              <a:t>10–20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542843" y="3107184"/>
            <a:ext cx="1979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86217" y="2366548"/>
            <a:ext cx="1460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500" dirty="0" smtClean="0">
                <a:solidFill>
                  <a:schemeClr val="accent1"/>
                </a:solidFill>
              </a:rPr>
              <a:t>Front</a:t>
            </a:r>
            <a:endParaRPr lang="en-NZ" sz="2500" dirty="0" smtClean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86217" y="5435890"/>
            <a:ext cx="1460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500" dirty="0" smtClean="0">
                <a:solidFill>
                  <a:schemeClr val="accent1"/>
                </a:solidFill>
              </a:rPr>
              <a:t>Back</a:t>
            </a:r>
            <a:endParaRPr lang="en-NZ" sz="25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/>
            </a:r>
            <a:br>
              <a:rPr lang="en-NZ" sz="5000" dirty="0" smtClean="0"/>
            </a:br>
            <a:r>
              <a:rPr lang="en-NZ" sz="5000" dirty="0" smtClean="0"/>
              <a:t>artificial arm</a:t>
            </a:r>
            <a:endParaRPr lang="en-NZ" sz="5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565294"/>
              </p:ext>
            </p:extLst>
          </p:nvPr>
        </p:nvGraphicFramePr>
        <p:xfrm>
          <a:off x="3839539" y="1789043"/>
          <a:ext cx="6812419" cy="4558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Image" r:id="rId4" imgW="6056280" imgH="4053600" progId="Photoshop.Image.16">
                  <p:embed/>
                </p:oleObj>
              </mc:Choice>
              <mc:Fallback>
                <p:oleObj name="Image" r:id="rId4" imgW="6056280" imgH="40536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9539" y="1789043"/>
                        <a:ext cx="6812419" cy="4558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7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6046165" y="6347916"/>
            <a:ext cx="239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smtClean="0"/>
              <a:t> 1 DOF artificial arm</a:t>
            </a:r>
            <a:endParaRPr lang="en-NZ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2" y="457517"/>
            <a:ext cx="2038959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75" y="0"/>
            <a:ext cx="9875419" cy="1789043"/>
          </a:xfrm>
        </p:spPr>
        <p:txBody>
          <a:bodyPr>
            <a:normAutofit/>
          </a:bodyPr>
          <a:lstStyle/>
          <a:p>
            <a:r>
              <a:rPr lang="en-NZ" sz="5000" dirty="0" smtClean="0"/>
              <a:t>Offline experiments</a:t>
            </a:r>
            <a:endParaRPr lang="en-NZ" sz="5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NZ" dirty="0" smtClean="0"/>
              <a:t>8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2304674" y="1789043"/>
            <a:ext cx="987541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To determine important parameters that will be needed in the final online hybrid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SSVEP: 18 test subjects were recruited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MI: 8 test subjects were recruited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500" dirty="0" smtClean="0"/>
              <a:t>A total of 4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5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415952"/>
            <a:ext cx="2029012" cy="59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1292</TotalTime>
  <Words>960</Words>
  <Application>Microsoft Office PowerPoint</Application>
  <PresentationFormat>Widescreen</PresentationFormat>
  <Paragraphs>229</Paragraphs>
  <Slides>27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SimSun</vt:lpstr>
      <vt:lpstr>Arial</vt:lpstr>
      <vt:lpstr>Calibri</vt:lpstr>
      <vt:lpstr>Cambria Math</vt:lpstr>
      <vt:lpstr>Franklin Gothic Demi</vt:lpstr>
      <vt:lpstr>Gill Sans MT</vt:lpstr>
      <vt:lpstr>Impact</vt:lpstr>
      <vt:lpstr>Times New Roman</vt:lpstr>
      <vt:lpstr>Badge</vt:lpstr>
      <vt:lpstr>Image</vt:lpstr>
      <vt:lpstr>A Hybrid brain computer interface based on SSVEP/MI for controlling an exoskeleton wrist with 1 DOF</vt:lpstr>
      <vt:lpstr>WHAT IS BCI?</vt:lpstr>
      <vt:lpstr>Ssvep based bci system</vt:lpstr>
      <vt:lpstr>MI based bci system</vt:lpstr>
      <vt:lpstr>significance</vt:lpstr>
      <vt:lpstr>OBJECTIVE</vt:lpstr>
      <vt:lpstr>  hardware</vt:lpstr>
      <vt:lpstr> artificial arm</vt:lpstr>
      <vt:lpstr>Offline experiments</vt:lpstr>
      <vt:lpstr>Ssvep: RESULTS #1</vt:lpstr>
      <vt:lpstr>Ssvep: RESULTS #2</vt:lpstr>
      <vt:lpstr>MI: RESULTS #1</vt:lpstr>
      <vt:lpstr>MI: RESULTS #2</vt:lpstr>
      <vt:lpstr>Online system structure</vt:lpstr>
      <vt:lpstr>SINGULAR SSVEP BASED BCI</vt:lpstr>
      <vt:lpstr>SINGULAR MI BASED BCI</vt:lpstr>
      <vt:lpstr>Udp server/client</vt:lpstr>
      <vt:lpstr>Hybrid system</vt:lpstr>
      <vt:lpstr>MOVEMENT CONTROL</vt:lpstr>
      <vt:lpstr>PowerPoint Presentation</vt:lpstr>
      <vt:lpstr>PowerPoint Presentation</vt:lpstr>
      <vt:lpstr>RESULTS #3</vt:lpstr>
      <vt:lpstr>conclusion</vt:lpstr>
      <vt:lpstr>Future work</vt:lpstr>
      <vt:lpstr>Acknowledgement</vt:lpstr>
      <vt:lpstr>Thank you!</vt:lpstr>
      <vt:lpstr>PowerPoint Presentation</vt:lpstr>
    </vt:vector>
  </TitlesOfParts>
  <Company>The University of Auckland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Hybrid brain computer interface based on SSVEP/MI for controlling an exoskeleton wrist with 1 DOF</dc:title>
  <dc:creator>Wei Dai</dc:creator>
  <cp:lastModifiedBy>Yong Je Kwon</cp:lastModifiedBy>
  <cp:revision>118</cp:revision>
  <dcterms:created xsi:type="dcterms:W3CDTF">2016-10-09T07:06:16Z</dcterms:created>
  <dcterms:modified xsi:type="dcterms:W3CDTF">2016-10-14T22:48:56Z</dcterms:modified>
</cp:coreProperties>
</file>